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66" r:id="rId4"/>
    <p:sldId id="269" r:id="rId5"/>
    <p:sldId id="270" r:id="rId6"/>
    <p:sldId id="267" r:id="rId7"/>
    <p:sldId id="268" r:id="rId8"/>
    <p:sldId id="273" r:id="rId9"/>
    <p:sldId id="274" r:id="rId10"/>
    <p:sldId id="275" r:id="rId11"/>
    <p:sldId id="271" r:id="rId12"/>
    <p:sldId id="272" r:id="rId13"/>
    <p:sldId id="276" r:id="rId14"/>
    <p:sldId id="277" r:id="rId15"/>
    <p:sldId id="279" r:id="rId16"/>
    <p:sldId id="278" r:id="rId17"/>
    <p:sldId id="280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7806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668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06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306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0137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992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219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050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598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896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677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10850BB-ED7B-4AA6-BC2D-EBF8A1409828}" type="datetimeFigureOut">
              <a:rPr lang="en-IN" smtClean="0"/>
              <a:t>31-03-2026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197267-459C-4D12-95B7-3FE683F7A0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073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7444" y="1974842"/>
            <a:ext cx="8791575" cy="1080271"/>
          </a:xfrm>
        </p:spPr>
        <p:txBody>
          <a:bodyPr/>
          <a:lstStyle/>
          <a:p>
            <a:r>
              <a:rPr lang="en-US" sz="2500" b="1" dirty="0" smtClean="0">
                <a:solidFill>
                  <a:srgbClr val="FF0000"/>
                </a:solidFill>
                <a:latin typeface="Bauhaus 93" panose="04030905020B02020C02" pitchFamily="82" charset="0"/>
                <a:cs typeface="Times New Roman" panose="02020603050405020304" pitchFamily="18" charset="0"/>
              </a:rPr>
              <a:t>RADITECH</a:t>
            </a:r>
            <a:r>
              <a:rPr lang="en-US" sz="25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HYDROMATICS PVT LTD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P-95,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Jadu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colony 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ehala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Kolkata - 700034</a:t>
            </a:r>
            <a:endParaRPr lang="en-IN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3176" y="4653282"/>
            <a:ext cx="4302033" cy="1655762"/>
          </a:xfrm>
        </p:spPr>
        <p:txBody>
          <a:bodyPr>
            <a:normAutofit/>
          </a:bodyPr>
          <a:lstStyle/>
          <a:p>
            <a:r>
              <a:rPr lang="en-US" dirty="0" smtClean="0"/>
              <a:t>Prepared by :</a:t>
            </a:r>
          </a:p>
          <a:p>
            <a:r>
              <a:rPr lang="en-US" dirty="0" smtClean="0"/>
              <a:t>Mr. </a:t>
            </a:r>
            <a:r>
              <a:rPr lang="en-US" dirty="0" err="1" smtClean="0"/>
              <a:t>Dipayan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hattacharjee</a:t>
            </a:r>
            <a:endParaRPr lang="en-US" dirty="0" smtClean="0"/>
          </a:p>
          <a:p>
            <a:r>
              <a:rPr lang="en-US" dirty="0" smtClean="0"/>
              <a:t>Engineer-Sales &amp; Application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3958041" y="3230187"/>
            <a:ext cx="4415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COMPANY INTRODUCTION</a:t>
            </a:r>
          </a:p>
          <a:p>
            <a:pPr algn="ctr"/>
            <a:r>
              <a:rPr lang="en-US" sz="2000" b="1" dirty="0"/>
              <a:t> </a:t>
            </a:r>
            <a:r>
              <a:rPr lang="en-US" sz="2000" b="1" dirty="0" smtClean="0"/>
              <a:t>     (2025-2026)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222063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SPM &amp; Hydraulics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Hydraulic Scissor Lift :</a:t>
            </a:r>
          </a:p>
          <a:p>
            <a:r>
              <a:rPr lang="en-US" sz="1400" dirty="0" smtClean="0"/>
              <a:t>We design and manufacture various types of scissor lift as per client’s requirement.</a:t>
            </a:r>
            <a:endParaRPr lang="en-IN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63101" y="1968818"/>
            <a:ext cx="3693797" cy="5486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868" y="2865118"/>
            <a:ext cx="5246896" cy="369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0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06576"/>
            <a:ext cx="10058400" cy="1371600"/>
          </a:xfrm>
        </p:spPr>
        <p:txBody>
          <a:bodyPr/>
          <a:lstStyle/>
          <a:p>
            <a:r>
              <a:rPr lang="en-US" dirty="0" smtClean="0"/>
              <a:t>Pneumatics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58983"/>
            <a:ext cx="10058400" cy="3931920"/>
          </a:xfrm>
        </p:spPr>
        <p:txBody>
          <a:bodyPr/>
          <a:lstStyle/>
          <a:p>
            <a:r>
              <a:rPr lang="en-US" b="1" u="sng" dirty="0" smtClean="0"/>
              <a:t>Pneumatic </a:t>
            </a:r>
            <a:r>
              <a:rPr lang="en-US" b="1" u="sng" dirty="0"/>
              <a:t>cylinders</a:t>
            </a:r>
          </a:p>
          <a:p>
            <a:r>
              <a:rPr lang="en-US" sz="1600" dirty="0"/>
              <a:t>We manufacture hydraulic cylinders as per  IS </a:t>
            </a:r>
            <a:r>
              <a:rPr lang="en-US" sz="1600" dirty="0" smtClean="0"/>
              <a:t>6431.</a:t>
            </a:r>
            <a:endParaRPr lang="en-US" sz="1600" dirty="0"/>
          </a:p>
          <a:p>
            <a:r>
              <a:rPr lang="en-US" sz="1600" dirty="0"/>
              <a:t>Bore Size </a:t>
            </a:r>
            <a:r>
              <a:rPr lang="en-US" sz="1600" dirty="0" smtClean="0"/>
              <a:t>50 </a:t>
            </a:r>
            <a:r>
              <a:rPr lang="en-US" sz="1600" dirty="0"/>
              <a:t>mm to </a:t>
            </a:r>
            <a:r>
              <a:rPr lang="en-US" sz="1600" dirty="0" smtClean="0"/>
              <a:t>450 </a:t>
            </a:r>
            <a:r>
              <a:rPr lang="en-US" sz="1600" dirty="0"/>
              <a:t>mm,</a:t>
            </a:r>
          </a:p>
          <a:p>
            <a:r>
              <a:rPr lang="en-US" sz="1600" dirty="0"/>
              <a:t>Stroke </a:t>
            </a:r>
            <a:r>
              <a:rPr lang="en-US" sz="1600" dirty="0" smtClean="0"/>
              <a:t>ranges 10 </a:t>
            </a:r>
            <a:r>
              <a:rPr lang="en-US" sz="1600" dirty="0"/>
              <a:t>mm to </a:t>
            </a:r>
            <a:r>
              <a:rPr lang="en-US" sz="1600" dirty="0" smtClean="0"/>
              <a:t>2000 mm.</a:t>
            </a:r>
            <a:endParaRPr lang="en-IN" sz="1600" dirty="0"/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99" t="12851" r="19451" b="4434"/>
          <a:stretch/>
        </p:blipFill>
        <p:spPr>
          <a:xfrm>
            <a:off x="4946469" y="2406819"/>
            <a:ext cx="6087291" cy="391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55211"/>
            <a:ext cx="10058400" cy="1371600"/>
          </a:xfrm>
        </p:spPr>
        <p:txBody>
          <a:bodyPr/>
          <a:lstStyle/>
          <a:p>
            <a:r>
              <a:rPr lang="en-US" dirty="0" smtClean="0"/>
              <a:t>Material Handling Equipment’s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1519646"/>
            <a:ext cx="10058400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We design and Manufacture various type of conveyors, vibration table along with scissor lifts as per client’s requirements.</a:t>
            </a:r>
            <a:endParaRPr lang="en-IN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445" y="2100944"/>
            <a:ext cx="6274525" cy="43717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30" y="2100945"/>
            <a:ext cx="5246915" cy="43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53371"/>
            <a:ext cx="10058400" cy="1371600"/>
          </a:xfrm>
        </p:spPr>
        <p:txBody>
          <a:bodyPr/>
          <a:lstStyle/>
          <a:p>
            <a:r>
              <a:rPr lang="en-US" dirty="0"/>
              <a:t>Material Handling Equipment’s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885" y="1554480"/>
            <a:ext cx="10058400" cy="3931920"/>
          </a:xfrm>
        </p:spPr>
        <p:txBody>
          <a:bodyPr/>
          <a:lstStyle/>
          <a:p>
            <a:r>
              <a:rPr lang="en-US" dirty="0" smtClean="0"/>
              <a:t>Vibration Table, Capacity 8 Ton ,</a:t>
            </a:r>
            <a:r>
              <a:rPr lang="en-US" dirty="0" err="1" smtClean="0"/>
              <a:t>Mould</a:t>
            </a:r>
            <a:r>
              <a:rPr lang="en-US" dirty="0" smtClean="0"/>
              <a:t> Size  3 M X 3 M for IFGL </a:t>
            </a:r>
            <a:r>
              <a:rPr lang="en-US" dirty="0" err="1" smtClean="0"/>
              <a:t>Refractories,Vizag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927" y="2046514"/>
            <a:ext cx="7428410" cy="425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5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55211"/>
            <a:ext cx="10058400" cy="1371600"/>
          </a:xfrm>
        </p:spPr>
        <p:txBody>
          <a:bodyPr/>
          <a:lstStyle/>
          <a:p>
            <a:r>
              <a:rPr lang="en-US" dirty="0"/>
              <a:t>Material Handling Equipment’s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67393"/>
            <a:ext cx="10058400" cy="4767943"/>
          </a:xfrm>
        </p:spPr>
        <p:txBody>
          <a:bodyPr/>
          <a:lstStyle/>
          <a:p>
            <a:r>
              <a:rPr lang="en-US" dirty="0" smtClean="0"/>
              <a:t>Roller Conveyors , Capacity 1 Ton , </a:t>
            </a:r>
            <a:r>
              <a:rPr lang="en-US" dirty="0" err="1" smtClean="0"/>
              <a:t>Mould</a:t>
            </a:r>
            <a:r>
              <a:rPr lang="en-US" dirty="0" smtClean="0"/>
              <a:t> size 800 mm X 800 mm ,Vibration table (1 Ton) along with electric control panel for Calderys Refractories, Odisha.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70" y="2177143"/>
            <a:ext cx="5556068" cy="434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944" y="2177143"/>
            <a:ext cx="5929382" cy="428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5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90045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Special Type Fabrication Equipment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87474"/>
            <a:ext cx="10058400" cy="3931920"/>
          </a:xfrm>
        </p:spPr>
        <p:txBody>
          <a:bodyPr/>
          <a:lstStyle/>
          <a:p>
            <a:r>
              <a:rPr lang="en-US" dirty="0" smtClean="0"/>
              <a:t>WBC Assembly has been supplied to DIP Division, Rashmi </a:t>
            </a:r>
            <a:r>
              <a:rPr lang="en-US" dirty="0" err="1" smtClean="0"/>
              <a:t>Metaliks</a:t>
            </a:r>
            <a:r>
              <a:rPr lang="en-US" dirty="0" smtClean="0"/>
              <a:t> Ltd, Kharagpur.</a:t>
            </a:r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8" y="2011678"/>
            <a:ext cx="5529942" cy="44892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244" y="2011679"/>
            <a:ext cx="5930537" cy="448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07462"/>
            <a:ext cx="10058400" cy="1371600"/>
          </a:xfrm>
        </p:spPr>
        <p:txBody>
          <a:bodyPr/>
          <a:lstStyle/>
          <a:p>
            <a:r>
              <a:rPr lang="en-US" dirty="0" smtClean="0"/>
              <a:t>Industrial Process Automation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15440"/>
            <a:ext cx="10058400" cy="3931920"/>
          </a:xfrm>
        </p:spPr>
        <p:txBody>
          <a:bodyPr>
            <a:normAutofit/>
          </a:bodyPr>
          <a:lstStyle/>
          <a:p>
            <a:r>
              <a:rPr lang="en-US" sz="1400" dirty="0"/>
              <a:t>We provide superior engineering services for managing and implementing MCC, </a:t>
            </a:r>
            <a:r>
              <a:rPr lang="en-US" sz="1400" dirty="0" smtClean="0"/>
              <a:t>PLC,RELAY </a:t>
            </a:r>
            <a:r>
              <a:rPr lang="en-US" sz="1400" dirty="0"/>
              <a:t>and DRIVE based project in various industries, serving both the domestic and </a:t>
            </a:r>
            <a:r>
              <a:rPr lang="en-US" sz="1400" dirty="0" smtClean="0"/>
              <a:t>international </a:t>
            </a:r>
            <a:r>
              <a:rPr lang="en-IN" sz="1400" dirty="0" smtClean="0"/>
              <a:t>sectors</a:t>
            </a:r>
            <a:r>
              <a:rPr lang="en-IN" sz="14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49" y="2203269"/>
            <a:ext cx="11068594" cy="432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RadiTech..?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46366"/>
            <a:ext cx="10058400" cy="3931920"/>
          </a:xfrm>
        </p:spPr>
        <p:txBody>
          <a:bodyPr/>
          <a:lstStyle/>
          <a:p>
            <a:r>
              <a:rPr lang="en-US" dirty="0"/>
              <a:t>Our team can provide the total solution under one roof right from Designing to</a:t>
            </a:r>
          </a:p>
          <a:p>
            <a:pPr marL="0" indent="0">
              <a:buNone/>
            </a:pPr>
            <a:r>
              <a:rPr lang="en-US" dirty="0" smtClean="0"/>
              <a:t>   Erection </a:t>
            </a:r>
            <a:r>
              <a:rPr lang="en-US" dirty="0"/>
              <a:t>&amp; Commissioning of the System</a:t>
            </a:r>
            <a:r>
              <a:rPr lang="en-US" dirty="0" smtClean="0"/>
              <a:t>.</a:t>
            </a:r>
          </a:p>
          <a:p>
            <a:r>
              <a:rPr lang="en-US" dirty="0"/>
              <a:t>Our team also provide superior Engineering Services for managing and</a:t>
            </a:r>
          </a:p>
          <a:p>
            <a:pPr marL="0" indent="0">
              <a:buNone/>
            </a:pPr>
            <a:r>
              <a:rPr lang="en-US" dirty="0" smtClean="0"/>
              <a:t>   implementing </a:t>
            </a:r>
            <a:r>
              <a:rPr lang="en-US" dirty="0"/>
              <a:t>Process Automation with PLC and HMI/SCADA </a:t>
            </a:r>
            <a:r>
              <a:rPr lang="en-US" dirty="0" smtClean="0"/>
              <a:t>Systems.</a:t>
            </a:r>
          </a:p>
          <a:p>
            <a:r>
              <a:rPr lang="en-US" dirty="0"/>
              <a:t>We also can undertake Modification, Upgradation, Recommissioning </a:t>
            </a:r>
            <a:r>
              <a:rPr lang="en-US" dirty="0" smtClean="0"/>
              <a:t>and  Development </a:t>
            </a:r>
            <a:r>
              <a:rPr lang="en-US" dirty="0"/>
              <a:t>of Spares of Existing Plants. Our team also provides full </a:t>
            </a:r>
            <a:r>
              <a:rPr lang="en-US" dirty="0" smtClean="0"/>
              <a:t>assistance </a:t>
            </a:r>
            <a:r>
              <a:rPr lang="en-IN" dirty="0" smtClean="0"/>
              <a:t>at </a:t>
            </a:r>
            <a:r>
              <a:rPr lang="en-IN" dirty="0"/>
              <a:t>Customer’s </a:t>
            </a:r>
            <a:r>
              <a:rPr lang="en-IN" dirty="0" smtClean="0"/>
              <a:t>Site.</a:t>
            </a:r>
          </a:p>
          <a:p>
            <a:r>
              <a:rPr lang="en-US" dirty="0"/>
              <a:t>We also Supply of Spare Parts and its Installation</a:t>
            </a:r>
            <a:r>
              <a:rPr lang="en-US" dirty="0" smtClean="0"/>
              <a:t>.</a:t>
            </a:r>
          </a:p>
          <a:p>
            <a:r>
              <a:rPr lang="en-US" dirty="0"/>
              <a:t>It is our Endeavour to make our Customer’s Business more. Successfully </a:t>
            </a:r>
            <a:r>
              <a:rPr lang="en-US" dirty="0" smtClean="0"/>
              <a:t>&amp; Sustainable </a:t>
            </a:r>
            <a:r>
              <a:rPr lang="en-US" dirty="0"/>
              <a:t>by constantly upgrading them.</a:t>
            </a:r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53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,700+ Thank You Presentation Stock Photos, Pictur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0" y="1680753"/>
            <a:ext cx="6844937" cy="316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43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33589"/>
            <a:ext cx="10058400" cy="1371600"/>
          </a:xfrm>
        </p:spPr>
        <p:txBody>
          <a:bodyPr/>
          <a:lstStyle/>
          <a:p>
            <a:pPr algn="ctr"/>
            <a:r>
              <a:rPr lang="en-US" dirty="0" smtClean="0"/>
              <a:t>INDEX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24297"/>
            <a:ext cx="10058400" cy="431074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Introduction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Vision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Registration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Our Expertise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SPM &amp; Hydraulics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Pneumatics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Material Handling Equipment’s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Special Type Fabrication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Industrial Automation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Why RadiTech?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240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799" y="2251166"/>
            <a:ext cx="10411097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Bauhaus 93" panose="04030905020B02020C02" pitchFamily="82" charset="0"/>
              </a:rPr>
              <a:t>Raditech</a:t>
            </a:r>
            <a:r>
              <a:rPr lang="en-US" dirty="0">
                <a:solidFill>
                  <a:srgbClr val="FF0000"/>
                </a:solidFill>
                <a:latin typeface="Bauhaus 93" panose="04030905020B02020C02" pitchFamily="82" charset="0"/>
              </a:rPr>
              <a:t> </a:t>
            </a:r>
            <a:r>
              <a:rPr lang="en-US" dirty="0" smtClean="0"/>
              <a:t>established in November 2022,is </a:t>
            </a:r>
            <a:r>
              <a:rPr lang="en-US" dirty="0"/>
              <a:t>carrying the legacy of </a:t>
            </a:r>
            <a:r>
              <a:rPr lang="en-US" b="1" dirty="0" err="1" smtClean="0"/>
              <a:t>Danver</a:t>
            </a:r>
            <a:r>
              <a:rPr lang="en-US" b="1" dirty="0" smtClean="0"/>
              <a:t> Hydromatics </a:t>
            </a:r>
            <a:r>
              <a:rPr lang="en-US" dirty="0"/>
              <a:t>with its deep commitments to professionalism, It has a vision </a:t>
            </a:r>
            <a:r>
              <a:rPr lang="en-US" dirty="0" smtClean="0"/>
              <a:t>of brighter </a:t>
            </a:r>
            <a:r>
              <a:rPr lang="en-US" dirty="0"/>
              <a:t>tomorrow in this modern era of globalization consisting </a:t>
            </a:r>
            <a:r>
              <a:rPr lang="en-US" dirty="0" smtClean="0"/>
              <a:t>a complete </a:t>
            </a:r>
            <a:r>
              <a:rPr lang="en-US" dirty="0"/>
              <a:t>experienced and </a:t>
            </a:r>
            <a:r>
              <a:rPr lang="en-US" dirty="0" smtClean="0"/>
              <a:t>professional team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Bauhaus 93" panose="04030905020B02020C02" pitchFamily="82" charset="0"/>
              </a:rPr>
              <a:t>RadiTech </a:t>
            </a:r>
            <a:r>
              <a:rPr lang="en-US" dirty="0"/>
              <a:t>has the capability of providing viable solution to suit customer’s </a:t>
            </a:r>
            <a:r>
              <a:rPr lang="en-US" dirty="0" smtClean="0"/>
              <a:t>operational need</a:t>
            </a:r>
            <a:r>
              <a:rPr lang="en-US" dirty="0"/>
              <a:t>. We are persistently looking for challenges are have wide assortment of services </a:t>
            </a:r>
            <a:r>
              <a:rPr lang="en-US" dirty="0" smtClean="0"/>
              <a:t>ranging from </a:t>
            </a:r>
            <a:r>
              <a:rPr lang="en-US" dirty="0"/>
              <a:t>Hydro Electric project to Radiation project, from Material Handling Process </a:t>
            </a:r>
            <a:r>
              <a:rPr lang="en-US" dirty="0" smtClean="0"/>
              <a:t>Control System </a:t>
            </a:r>
            <a:r>
              <a:rPr lang="en-US" dirty="0"/>
              <a:t>to Hydraulic and Pneumatic systems, we provide all types of Tailor made </a:t>
            </a:r>
            <a:r>
              <a:rPr lang="en-US" dirty="0" smtClean="0"/>
              <a:t>solutions and </a:t>
            </a:r>
            <a:r>
              <a:rPr lang="en-US" dirty="0"/>
              <a:t>the spectrum of our service array is escalating recurrently.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574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Customer </a:t>
            </a:r>
            <a:r>
              <a:rPr lang="en-US" dirty="0" smtClean="0"/>
              <a:t>focused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Service 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smtClean="0"/>
              <a:t>Involvement </a:t>
            </a:r>
            <a:r>
              <a:rPr lang="en-US" dirty="0"/>
              <a:t>of customer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Process approach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Continuous development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Fact based decision making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Mutual beneficial relationships with </a:t>
            </a:r>
            <a:r>
              <a:rPr lang="en-US" dirty="0" smtClean="0"/>
              <a:t>the customer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Quality &amp; Commitment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9385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Registration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28948"/>
            <a:ext cx="10058400" cy="3931920"/>
          </a:xfrm>
        </p:spPr>
        <p:txBody>
          <a:bodyPr/>
          <a:lstStyle/>
          <a:p>
            <a:r>
              <a:rPr lang="en-US" dirty="0" smtClean="0"/>
              <a:t>NTPC</a:t>
            </a:r>
          </a:p>
          <a:p>
            <a:r>
              <a:rPr lang="en-US" dirty="0" smtClean="0"/>
              <a:t>SAIL</a:t>
            </a:r>
          </a:p>
          <a:p>
            <a:r>
              <a:rPr lang="en-IN" dirty="0" smtClean="0"/>
              <a:t>Arcelor Mittal </a:t>
            </a:r>
            <a:r>
              <a:rPr lang="en-IN" dirty="0"/>
              <a:t>Nippon Steel </a:t>
            </a:r>
            <a:r>
              <a:rPr lang="en-IN" dirty="0" smtClean="0"/>
              <a:t>India</a:t>
            </a:r>
          </a:p>
          <a:p>
            <a:r>
              <a:rPr lang="en-US" dirty="0" smtClean="0"/>
              <a:t>Jindal Stainless Limited</a:t>
            </a:r>
          </a:p>
          <a:p>
            <a:r>
              <a:rPr lang="en-US" dirty="0" smtClean="0"/>
              <a:t>IFGL Refractories Limited</a:t>
            </a:r>
          </a:p>
          <a:p>
            <a:r>
              <a:rPr lang="en-US" dirty="0" smtClean="0"/>
              <a:t>Rotamech Engineering &amp; Consultants</a:t>
            </a:r>
          </a:p>
          <a:p>
            <a:r>
              <a:rPr lang="en-US" dirty="0" smtClean="0"/>
              <a:t>Calderys India Refractories Limited</a:t>
            </a:r>
          </a:p>
          <a:p>
            <a:r>
              <a:rPr lang="en-US" dirty="0" smtClean="0"/>
              <a:t>Rashmi </a:t>
            </a:r>
            <a:r>
              <a:rPr lang="en-US" dirty="0" err="1" smtClean="0"/>
              <a:t>Metaliks</a:t>
            </a:r>
            <a:r>
              <a:rPr lang="en-US" dirty="0" smtClean="0"/>
              <a:t> Limited</a:t>
            </a:r>
          </a:p>
          <a:p>
            <a:r>
              <a:rPr lang="en-US" dirty="0" smtClean="0"/>
              <a:t>BRIT</a:t>
            </a:r>
          </a:p>
          <a:p>
            <a:r>
              <a:rPr lang="en-US" dirty="0" err="1" smtClean="0"/>
              <a:t>Rungta</a:t>
            </a:r>
            <a:r>
              <a:rPr lang="en-US" dirty="0" smtClean="0"/>
              <a:t> Mines Limited</a:t>
            </a:r>
          </a:p>
          <a:p>
            <a:endParaRPr lang="en-US" dirty="0" smtClean="0"/>
          </a:p>
          <a:p>
            <a:endParaRPr lang="en-IN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662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Expertise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16332"/>
            <a:ext cx="10058400" cy="3931920"/>
          </a:xfrm>
        </p:spPr>
        <p:txBody>
          <a:bodyPr/>
          <a:lstStyle/>
          <a:p>
            <a:r>
              <a:rPr lang="en-US" dirty="0" smtClean="0"/>
              <a:t>Special Purpose Machine &amp; Hydraulics </a:t>
            </a:r>
          </a:p>
          <a:p>
            <a:r>
              <a:rPr lang="en-US" dirty="0" smtClean="0"/>
              <a:t>Pneumatics </a:t>
            </a:r>
          </a:p>
          <a:p>
            <a:r>
              <a:rPr lang="en-US" dirty="0" smtClean="0"/>
              <a:t>Material Handing Equipment's</a:t>
            </a:r>
          </a:p>
          <a:p>
            <a:r>
              <a:rPr lang="en-US" dirty="0" smtClean="0"/>
              <a:t>Industrial Process Automation</a:t>
            </a:r>
          </a:p>
          <a:p>
            <a:r>
              <a:rPr lang="en-US" dirty="0" smtClean="0"/>
              <a:t>Special Fabrication type Equipment</a:t>
            </a:r>
          </a:p>
          <a:p>
            <a:r>
              <a:rPr lang="en-US" dirty="0" smtClean="0"/>
              <a:t>Spares </a:t>
            </a:r>
          </a:p>
          <a:p>
            <a:r>
              <a:rPr lang="en-US" dirty="0" smtClean="0"/>
              <a:t>Gamma Radiation Projects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132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SPM &amp; Hydraulics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365" y="1867987"/>
            <a:ext cx="10585269" cy="4341223"/>
          </a:xfrm>
        </p:spPr>
        <p:txBody>
          <a:bodyPr/>
          <a:lstStyle/>
          <a:p>
            <a:r>
              <a:rPr lang="en-US" b="1" u="sng" dirty="0" smtClean="0"/>
              <a:t>Hydraulic cylinders</a:t>
            </a:r>
          </a:p>
          <a:p>
            <a:r>
              <a:rPr lang="en-US" sz="1400" dirty="0" smtClean="0"/>
              <a:t>We manufacture hydraulic cylinders as per  </a:t>
            </a:r>
            <a:r>
              <a:rPr lang="en-US" sz="1400" dirty="0"/>
              <a:t>IS </a:t>
            </a:r>
            <a:r>
              <a:rPr lang="en-US" sz="1400" dirty="0" smtClean="0"/>
              <a:t>6020.</a:t>
            </a:r>
          </a:p>
          <a:p>
            <a:r>
              <a:rPr lang="en-US" sz="1400" dirty="0" smtClean="0"/>
              <a:t>Bore Size 25 mm to 400 mm,</a:t>
            </a:r>
          </a:p>
          <a:p>
            <a:r>
              <a:rPr lang="en-US" sz="1400" dirty="0" smtClean="0"/>
              <a:t>Stroke ranges 10 mm </a:t>
            </a:r>
            <a:r>
              <a:rPr lang="en-US" sz="1400" smtClean="0"/>
              <a:t>to 5000 mm.</a:t>
            </a:r>
            <a:endParaRPr lang="en-IN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488" y="3239587"/>
            <a:ext cx="4657584" cy="32613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1759132"/>
            <a:ext cx="5495107" cy="48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71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SPM &amp; Hydraulics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67988"/>
            <a:ext cx="10058400" cy="3931920"/>
          </a:xfrm>
        </p:spPr>
        <p:txBody>
          <a:bodyPr/>
          <a:lstStyle/>
          <a:p>
            <a:r>
              <a:rPr lang="en-US" b="1" u="sng" dirty="0" smtClean="0"/>
              <a:t>Hydraulic Power pack:</a:t>
            </a:r>
          </a:p>
          <a:p>
            <a:r>
              <a:rPr lang="en-US" sz="1200" dirty="0" smtClean="0"/>
              <a:t>Different Types of Custom Designed Power pack </a:t>
            </a:r>
          </a:p>
          <a:p>
            <a:pPr marL="0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with Valve Stand.</a:t>
            </a:r>
          </a:p>
          <a:p>
            <a:r>
              <a:rPr lang="en-US" sz="1200" dirty="0" smtClean="0"/>
              <a:t>Oil tank Capacities up to 5000 Liters.</a:t>
            </a:r>
          </a:p>
          <a:p>
            <a:r>
              <a:rPr lang="en-US" sz="1200" dirty="0" smtClean="0"/>
              <a:t>Pressure up to 400 Bar.</a:t>
            </a:r>
          </a:p>
          <a:p>
            <a:endParaRPr lang="en-IN" sz="13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057" y="1628502"/>
            <a:ext cx="6252006" cy="492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SPM &amp; Hydraulics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46217"/>
            <a:ext cx="10058400" cy="4162697"/>
          </a:xfrm>
        </p:spPr>
        <p:txBody>
          <a:bodyPr/>
          <a:lstStyle/>
          <a:p>
            <a:r>
              <a:rPr lang="en-US" b="1" u="sng" dirty="0" smtClean="0"/>
              <a:t>Hydraulic Press: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u="sng" dirty="0" smtClean="0"/>
              <a:t>Capacities </a:t>
            </a:r>
            <a:r>
              <a:rPr lang="en-US" u="sng" dirty="0"/>
              <a:t>of various </a:t>
            </a:r>
            <a:r>
              <a:rPr lang="en-US" u="sng" dirty="0" smtClean="0"/>
              <a:t>Hydraulic Press</a:t>
            </a:r>
            <a:r>
              <a:rPr lang="en-US" u="sng" dirty="0"/>
              <a:t>:-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 C-Type </a:t>
            </a:r>
            <a:r>
              <a:rPr lang="en-US" dirty="0"/>
              <a:t>-Up to 60 </a:t>
            </a:r>
            <a:r>
              <a:rPr lang="en-US" dirty="0" smtClean="0"/>
              <a:t>Ton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Tie-rod Type -Up to 300 </a:t>
            </a:r>
            <a:r>
              <a:rPr lang="en-US" dirty="0" smtClean="0"/>
              <a:t>Ton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Fabricated Type -1000 Ton &amp; </a:t>
            </a:r>
            <a:r>
              <a:rPr lang="en-US" dirty="0" smtClean="0"/>
              <a:t>above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H-Type -Up to 50 Ton</a:t>
            </a:r>
            <a:endParaRPr lang="en-IN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8141" y="1635067"/>
            <a:ext cx="47529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50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729</TotalTime>
  <Words>616</Words>
  <Application>Microsoft Office PowerPoint</Application>
  <PresentationFormat>Widescreen</PresentationFormat>
  <Paragraphs>97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 Black</vt:lpstr>
      <vt:lpstr>Bauhaus 93</vt:lpstr>
      <vt:lpstr>Century Gothic</vt:lpstr>
      <vt:lpstr>Garamond</vt:lpstr>
      <vt:lpstr>Times New Roman</vt:lpstr>
      <vt:lpstr>Wingdings</vt:lpstr>
      <vt:lpstr>Savon</vt:lpstr>
      <vt:lpstr>RADITECH HYDROMATICS PVT LTD P-95, Jadu colony , Behala , Kolkata - 700034</vt:lpstr>
      <vt:lpstr>INDEX</vt:lpstr>
      <vt:lpstr>Introduction</vt:lpstr>
      <vt:lpstr>Vision</vt:lpstr>
      <vt:lpstr>Registration</vt:lpstr>
      <vt:lpstr>Our Expertise</vt:lpstr>
      <vt:lpstr>SPM &amp; Hydraulics</vt:lpstr>
      <vt:lpstr>SPM &amp; Hydraulics</vt:lpstr>
      <vt:lpstr>SPM &amp; Hydraulics</vt:lpstr>
      <vt:lpstr>SPM &amp; Hydraulics</vt:lpstr>
      <vt:lpstr>Pneumatics</vt:lpstr>
      <vt:lpstr>Material Handling Equipment’s</vt:lpstr>
      <vt:lpstr>Material Handling Equipment’s</vt:lpstr>
      <vt:lpstr>Material Handling Equipment’s</vt:lpstr>
      <vt:lpstr>Special Type Fabrication Equipment</vt:lpstr>
      <vt:lpstr>Industrial Process Automation</vt:lpstr>
      <vt:lpstr>Why RadiTech..?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sales2</dc:creator>
  <cp:lastModifiedBy>sales2</cp:lastModifiedBy>
  <cp:revision>75</cp:revision>
  <dcterms:created xsi:type="dcterms:W3CDTF">2025-04-11T08:29:27Z</dcterms:created>
  <dcterms:modified xsi:type="dcterms:W3CDTF">2026-03-31T07:50:18Z</dcterms:modified>
</cp:coreProperties>
</file>